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311" r:id="rId2"/>
    <p:sldId id="326" r:id="rId3"/>
    <p:sldId id="327" r:id="rId4"/>
    <p:sldId id="257" r:id="rId5"/>
    <p:sldId id="283" r:id="rId6"/>
    <p:sldId id="325" r:id="rId7"/>
    <p:sldId id="324" r:id="rId8"/>
    <p:sldId id="319" r:id="rId9"/>
    <p:sldId id="309" r:id="rId10"/>
  </p:sldIdLst>
  <p:sldSz cx="12192000" cy="6858000"/>
  <p:notesSz cx="6858000" cy="9144000"/>
  <p:custDataLst>
    <p:tags r:id="rId1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 userDrawn="1">
          <p15:clr>
            <a:srgbClr val="A4A3A4"/>
          </p15:clr>
        </p15:guide>
        <p15:guide id="2" pos="406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FEFE"/>
    <a:srgbClr val="C55A11"/>
    <a:srgbClr val="FFC000"/>
    <a:srgbClr val="ED7D31"/>
    <a:srgbClr val="7C7C7C"/>
    <a:srgbClr val="2E75B6"/>
    <a:srgbClr val="5B9BD5"/>
    <a:srgbClr val="A5A5A5"/>
    <a:srgbClr val="4472C4"/>
    <a:srgbClr val="5982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67" d="100"/>
          <a:sy n="67" d="100"/>
        </p:scale>
        <p:origin x="632" y="48"/>
      </p:cViewPr>
      <p:guideLst>
        <p:guide orient="horz" pos="2205"/>
        <p:guide pos="406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46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D0A127-7B6C-4CD1-A5FC-25A48B8999B8}" type="datetimeFigureOut">
              <a:rPr lang="zh-CN" altLang="en-US" smtClean="0"/>
              <a:pPr/>
              <a:t>2021/7/23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BE9A9E-7AA8-4D94-B7FD-513C1652B7B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33716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BE9A9E-7AA8-4D94-B7FD-513C1652B7B7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25243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BE9A9E-7AA8-4D94-B7FD-513C1652B7B7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92519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BE9A9E-7AA8-4D94-B7FD-513C1652B7B7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93186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BE9A9E-7AA8-4D94-B7FD-513C1652B7B7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68188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814B-4000-4C8A-89CF-212D95390FD7}" type="datetimeFigureOut">
              <a:rPr lang="zh-CN" altLang="en-US" smtClean="0"/>
              <a:pPr/>
              <a:t>2021/7/23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6ACAC-55DE-4F50-909A-CE342D07432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6846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814B-4000-4C8A-89CF-212D95390FD7}" type="datetimeFigureOut">
              <a:rPr lang="zh-CN" altLang="en-US" smtClean="0"/>
              <a:pPr/>
              <a:t>2021/7/23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6ACAC-55DE-4F50-909A-CE342D07432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9184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814B-4000-4C8A-89CF-212D95390FD7}" type="datetimeFigureOut">
              <a:rPr lang="zh-CN" altLang="en-US" smtClean="0"/>
              <a:pPr/>
              <a:t>2021/7/23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6ACAC-55DE-4F50-909A-CE342D07432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3730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814B-4000-4C8A-89CF-212D95390FD7}" type="datetimeFigureOut">
              <a:rPr lang="zh-CN" altLang="en-US" smtClean="0"/>
              <a:pPr/>
              <a:t>2021/7/23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6ACAC-55DE-4F50-909A-CE342D07432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0755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814B-4000-4C8A-89CF-212D95390FD7}" type="datetimeFigureOut">
              <a:rPr lang="zh-CN" altLang="en-US" smtClean="0"/>
              <a:pPr/>
              <a:t>2021/7/23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6ACAC-55DE-4F50-909A-CE342D07432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884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814B-4000-4C8A-89CF-212D95390FD7}" type="datetimeFigureOut">
              <a:rPr lang="zh-CN" altLang="en-US" smtClean="0"/>
              <a:pPr/>
              <a:t>2021/7/23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6ACAC-55DE-4F50-909A-CE342D07432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031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814B-4000-4C8A-89CF-212D95390FD7}" type="datetimeFigureOut">
              <a:rPr lang="zh-CN" altLang="en-US" smtClean="0"/>
              <a:pPr/>
              <a:t>2021/7/23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6ACAC-55DE-4F50-909A-CE342D07432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1197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814B-4000-4C8A-89CF-212D95390FD7}" type="datetimeFigureOut">
              <a:rPr lang="zh-CN" altLang="en-US" smtClean="0"/>
              <a:pPr/>
              <a:t>2021/7/23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6ACAC-55DE-4F50-909A-CE342D07432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8623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814B-4000-4C8A-89CF-212D95390FD7}" type="datetimeFigureOut">
              <a:rPr lang="zh-CN" altLang="en-US" smtClean="0"/>
              <a:pPr/>
              <a:t>2021/7/23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6ACAC-55DE-4F50-909A-CE342D07432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6641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814B-4000-4C8A-89CF-212D95390FD7}" type="datetimeFigureOut">
              <a:rPr lang="zh-CN" altLang="en-US" smtClean="0"/>
              <a:pPr/>
              <a:t>2021/7/23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6ACAC-55DE-4F50-909A-CE342D07432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1887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814B-4000-4C8A-89CF-212D95390FD7}" type="datetimeFigureOut">
              <a:rPr lang="zh-CN" altLang="en-US" smtClean="0"/>
              <a:pPr/>
              <a:t>2021/7/23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6ACAC-55DE-4F50-909A-CE342D07432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6942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7814B-4000-4C8A-89CF-212D95390FD7}" type="datetimeFigureOut">
              <a:rPr lang="zh-CN" altLang="en-US" smtClean="0"/>
              <a:pPr/>
              <a:t>2021/7/23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46ACAC-55DE-4F50-909A-CE342D07432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1203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图片 4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4657"/>
            <a:ext cx="12192000" cy="5713343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6835" y="1698037"/>
            <a:ext cx="2597882" cy="5040557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42"/>
            <a:ext cx="1260000" cy="1260000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1497" y="403758"/>
            <a:ext cx="1294279" cy="129427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284413" y="391026"/>
            <a:ext cx="8837049" cy="282514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NHIỆT LIỆT CHÀO MỪNG </a:t>
            </a:r>
          </a:p>
          <a:p>
            <a:pPr algn="ctr"/>
            <a:r>
              <a:rPr lang="en-US" sz="5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QUÝ THẦY CÔ VỀ DỰ GIỜ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884682" y="3200401"/>
            <a:ext cx="523678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GV: Nguyễn </a:t>
            </a:r>
            <a:r>
              <a:rPr lang="en-US" sz="36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Thị</a:t>
            </a:r>
            <a:r>
              <a:rPr lang="en-US" sz="36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Minh </a:t>
            </a:r>
            <a:r>
              <a:rPr lang="en-US" sz="3600" b="1" spc="5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Thư</a:t>
            </a:r>
            <a:endParaRPr lang="en-US" sz="36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en-US" sz="3600" b="1" cap="none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Lớp</a:t>
            </a:r>
            <a:r>
              <a:rPr lang="en-US" sz="36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: </a:t>
            </a:r>
            <a:r>
              <a:rPr lang="vi-VN" sz="36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6</a:t>
            </a:r>
            <a:r>
              <a:rPr lang="en-US" sz="36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endParaRPr lang="en-US" sz="36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309114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6300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4771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287684" y="2512841"/>
            <a:ext cx="96783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zh-CN" sz="6000" dirty="0">
                <a:solidFill>
                  <a:srgbClr val="FF0000"/>
                </a:solidFill>
                <a:latin typeface="Script MT Bold" pitchFamily="66" charset="0"/>
                <a:ea typeface="汉仪综艺体简" panose="02010600000101010101" pitchFamily="2" charset="-122"/>
                <a:cs typeface="Times New Roman" pitchFamily="18" charset="0"/>
              </a:rPr>
              <a:t>Công ước Liên Hợp Quốc về quyền trẻ em</a:t>
            </a:r>
            <a:endParaRPr lang="zh-CN" altLang="en-US" sz="6000" dirty="0">
              <a:solidFill>
                <a:srgbClr val="FF0000"/>
              </a:solidFill>
              <a:latin typeface="Script MT Bold" pitchFamily="66" charset="0"/>
              <a:ea typeface="汉仪综艺体简" panose="02010600000101010101" pitchFamily="2" charset="-122"/>
              <a:cs typeface="Times New Roman" pitchFamily="18" charset="0"/>
            </a:endParaRPr>
          </a:p>
        </p:txBody>
      </p:sp>
      <p:pic>
        <p:nvPicPr>
          <p:cNvPr id="3" name="图片 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760" y="4548012"/>
            <a:ext cx="7162800" cy="45719"/>
          </a:xfrm>
          <a:prstGeom prst="rect">
            <a:avLst/>
          </a:prstGeom>
        </p:spPr>
      </p:pic>
      <p:grpSp>
        <p:nvGrpSpPr>
          <p:cNvPr id="6" name="组合 1"/>
          <p:cNvGrpSpPr/>
          <p:nvPr/>
        </p:nvGrpSpPr>
        <p:grpSpPr>
          <a:xfrm>
            <a:off x="1716749" y="411927"/>
            <a:ext cx="4757574" cy="2195510"/>
            <a:chOff x="2489260" y="1050897"/>
            <a:chExt cx="2106386" cy="2124222"/>
          </a:xfrm>
        </p:grpSpPr>
        <p:pic>
          <p:nvPicPr>
            <p:cNvPr id="7" name="图片 4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9260" y="1050897"/>
              <a:ext cx="2106386" cy="2124222"/>
            </a:xfrm>
            <a:prstGeom prst="rect">
              <a:avLst/>
            </a:prstGeom>
          </p:spPr>
        </p:pic>
        <p:sp>
          <p:nvSpPr>
            <p:cNvPr id="8" name="文本框 45"/>
            <p:cNvSpPr txBox="1"/>
            <p:nvPr/>
          </p:nvSpPr>
          <p:spPr>
            <a:xfrm>
              <a:off x="2707309" y="1829809"/>
              <a:ext cx="1670288" cy="12804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汉仪综艺体简" panose="02010600000101010101" pitchFamily="2" charset="-122"/>
                  <a:ea typeface="汉仪综艺体简" panose="02010600000101010101" pitchFamily="2" charset="-122"/>
                </a:rPr>
                <a:t>Tiết</a:t>
              </a:r>
              <a:r>
                <a:rPr lang="en-US" altLang="zh-CN" sz="4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汉仪综艺体简" panose="02010600000101010101" pitchFamily="2" charset="-122"/>
                  <a:ea typeface="汉仪综艺体简" panose="02010600000101010101" pitchFamily="2" charset="-122"/>
                </a:rPr>
                <a:t> 1</a:t>
              </a:r>
              <a:r>
                <a:rPr lang="vi-VN" altLang="zh-CN" sz="4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汉仪综艺体简" panose="02010600000101010101" pitchFamily="2" charset="-122"/>
                  <a:ea typeface="汉仪综艺体简" panose="02010600000101010101" pitchFamily="2" charset="-122"/>
                </a:rPr>
                <a:t>9</a:t>
              </a:r>
              <a:r>
                <a:rPr lang="en-US" altLang="zh-CN" sz="4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汉仪综艺体简" panose="02010600000101010101" pitchFamily="2" charset="-122"/>
                  <a:ea typeface="汉仪综艺体简" panose="02010600000101010101" pitchFamily="2" charset="-122"/>
                </a:rPr>
                <a:t>–</a:t>
              </a:r>
              <a:r>
                <a:rPr lang="en-US" altLang="zh-CN" sz="40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汉仪综艺体简" panose="02010600000101010101" pitchFamily="2" charset="-122"/>
                  <a:ea typeface="汉仪综艺体简" panose="02010600000101010101" pitchFamily="2" charset="-122"/>
                </a:rPr>
                <a:t>Bài</a:t>
              </a:r>
              <a:r>
                <a:rPr lang="en-US" altLang="zh-CN" sz="4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汉仪综艺体简" panose="02010600000101010101" pitchFamily="2" charset="-122"/>
                  <a:ea typeface="汉仪综艺体简" panose="02010600000101010101" pitchFamily="2" charset="-122"/>
                </a:rPr>
                <a:t> </a:t>
              </a:r>
              <a:r>
                <a:rPr lang="vi-VN" altLang="zh-CN" sz="4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汉仪综艺体简" panose="02010600000101010101" pitchFamily="2" charset="-122"/>
                  <a:ea typeface="汉仪综艺体简" panose="02010600000101010101" pitchFamily="2" charset="-122"/>
                </a:rPr>
                <a:t>12</a:t>
              </a:r>
              <a:endParaRPr lang="zh-CN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综艺体简" panose="02010600000101010101" pitchFamily="2" charset="-122"/>
                <a:ea typeface="汉仪综艺体简" panose="02010600000101010101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11012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  <p:extLst>
    <p:ext uri="{E180D4A7-C9FB-4DFB-919C-405C955672EB}">
      <p14:showEvtLst xmlns:p14="http://schemas.microsoft.com/office/powerpoint/2010/main">
        <p14:playEvt time="0" objId="5"/>
      </p14:showEvt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6" y="12879"/>
            <a:ext cx="675249" cy="906825"/>
          </a:xfrm>
          <a:prstGeom prst="rect">
            <a:avLst/>
          </a:prstGeom>
        </p:spPr>
      </p:pic>
      <p:sp>
        <p:nvSpPr>
          <p:cNvPr id="39" name="文本框 2"/>
          <p:cNvSpPr txBox="1"/>
          <p:nvPr/>
        </p:nvSpPr>
        <p:spPr>
          <a:xfrm>
            <a:off x="515156" y="333954"/>
            <a:ext cx="113436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汉仪综艺体简" panose="02010600000101010101" pitchFamily="2" charset="-122"/>
                <a:cs typeface="Times New Roman" pitchFamily="18" charset="0"/>
              </a:rPr>
              <a:t>1.</a:t>
            </a:r>
            <a:r>
              <a:rPr lang="vi-VN" altLang="zh-CN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汉仪综艺体简" panose="02010600000101010101" pitchFamily="2" charset="-122"/>
                <a:cs typeface="Times New Roman" pitchFamily="18" charset="0"/>
              </a:rPr>
              <a:t>Tết ở Làng trẻ em SOS Hà Nội diễn ra như thế nào</a:t>
            </a:r>
            <a:r>
              <a:rPr lang="en-US" altLang="zh-CN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汉仪综艺体简" panose="02010600000101010101" pitchFamily="2" charset="-122"/>
                <a:cs typeface="Times New Roman" pitchFamily="18" charset="0"/>
              </a:rPr>
              <a:t>?</a:t>
            </a:r>
            <a:endParaRPr lang="zh-CN" altLang="en-US" sz="4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汉仪综艺体简" panose="02010600000101010101" pitchFamily="2" charset="-122"/>
              <a:cs typeface="Times New Roman" pitchFamily="18" charset="0"/>
            </a:endParaRPr>
          </a:p>
        </p:txBody>
      </p:sp>
      <p:pic>
        <p:nvPicPr>
          <p:cNvPr id="41" name="图片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21"/>
          <a:stretch/>
        </p:blipFill>
        <p:spPr>
          <a:xfrm>
            <a:off x="8926403" y="3675589"/>
            <a:ext cx="3254340" cy="4808483"/>
          </a:xfrm>
          <a:prstGeom prst="rect">
            <a:avLst/>
          </a:prstGeom>
        </p:spPr>
      </p:pic>
      <p:sp>
        <p:nvSpPr>
          <p:cNvPr id="20" name="文本框 2"/>
          <p:cNvSpPr txBox="1"/>
          <p:nvPr/>
        </p:nvSpPr>
        <p:spPr>
          <a:xfrm>
            <a:off x="0" y="2107879"/>
            <a:ext cx="112593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汉仪综艺体简" panose="02010600000101010101" pitchFamily="2" charset="-122"/>
                <a:cs typeface="Times New Roman" pitchFamily="18" charset="0"/>
              </a:rPr>
              <a:t>2.</a:t>
            </a:r>
            <a:r>
              <a:rPr lang="vi-VN" altLang="zh-CN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汉仪综艺体简" panose="02010600000101010101" pitchFamily="2" charset="-122"/>
                <a:cs typeface="Times New Roman" pitchFamily="18" charset="0"/>
              </a:rPr>
              <a:t>Em có nhận xét gì về cuộc sống của trẻ em ở làng SOS Hà Nội</a:t>
            </a:r>
            <a:r>
              <a:rPr lang="en-US" altLang="zh-CN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汉仪综艺体简" panose="02010600000101010101" pitchFamily="2" charset="-122"/>
                <a:cs typeface="Times New Roman" pitchFamily="18" charset="0"/>
              </a:rPr>
              <a:t>?</a:t>
            </a:r>
            <a:endParaRPr lang="zh-CN" altLang="en-US" sz="4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汉仪综艺体简" panose="02010600000101010101" pitchFamily="2" charset="-122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-103031" y="4164131"/>
            <a:ext cx="1118235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vi-VN" sz="40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Em hãy kể tên những tổ chức chăm sóc, giúp đỡ trẻ em bị thiệt thòi mà em biết?Những hoạt động đó có ý nghĩa như thế nào đối với sự phát triển của trẻ em?</a:t>
            </a:r>
            <a:endParaRPr lang="en-US" sz="40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2038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2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47809" cy="6858000"/>
          </a:xfrm>
          <a:prstGeom prst="rect">
            <a:avLst/>
          </a:prstGeom>
        </p:spPr>
      </p:pic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0" y="214893"/>
            <a:ext cx="6903076" cy="2360881"/>
          </a:xfrm>
        </p:spPr>
        <p:txBody>
          <a:bodyPr>
            <a:normAutofit/>
          </a:bodyPr>
          <a:lstStyle/>
          <a:p>
            <a:pPr algn="l"/>
            <a:r>
              <a:rPr lang="vi-VN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-  </a:t>
            </a:r>
            <a:r>
              <a:rPr lang="vi-VN" sz="2600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Công ước LHQ là luật quốc tế về quyền trẻ em</a:t>
            </a:r>
          </a:p>
          <a:p>
            <a:pPr marL="342900" indent="-342900" algn="l">
              <a:buFontTx/>
              <a:buChar char="-"/>
            </a:pPr>
            <a:r>
              <a:rPr lang="vi-VN" sz="2600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Ra đời năm 1989</a:t>
            </a:r>
          </a:p>
          <a:p>
            <a:pPr marL="342900" indent="-342900" algn="l">
              <a:buFontTx/>
              <a:buChar char="-"/>
            </a:pPr>
            <a:r>
              <a:rPr lang="vi-VN" sz="2600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Có 54 điều</a:t>
            </a:r>
          </a:p>
          <a:p>
            <a:pPr marL="342900" indent="-342900" algn="l">
              <a:buFontTx/>
              <a:buChar char="-"/>
            </a:pPr>
            <a:r>
              <a:rPr lang="vi-VN" sz="2600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Việt Nam là nước thứ hai phê chuẩn công ước này</a:t>
            </a:r>
            <a:endParaRPr lang="en-US" sz="2600" dirty="0">
              <a:solidFill>
                <a:schemeClr val="bg1">
                  <a:lumMod val="9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08110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017431" y="643944"/>
            <a:ext cx="3928057" cy="2228045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dirty="0">
                <a:latin typeface="+mj-lt"/>
              </a:rPr>
              <a:t>Nhóm 1: Nhóm quyền sống còn</a:t>
            </a:r>
            <a:endParaRPr lang="en-US" sz="4000" dirty="0">
              <a:latin typeface="+mj-lt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323527" y="643944"/>
            <a:ext cx="3760631" cy="229244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dirty="0">
                <a:latin typeface="+mj-lt"/>
              </a:rPr>
              <a:t>Nhóm 2: Nhóm quyền bảo vệ</a:t>
            </a:r>
            <a:endParaRPr lang="en-US" sz="4000" dirty="0">
              <a:latin typeface="+mj-lt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017431" y="3515933"/>
            <a:ext cx="3812146" cy="2434107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dirty="0">
                <a:latin typeface="+mj-lt"/>
              </a:rPr>
              <a:t>Nhóm 3: Nhóm quyền phát triển</a:t>
            </a:r>
            <a:endParaRPr lang="en-US" sz="4000" dirty="0">
              <a:latin typeface="+mj-lt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272012" y="3515932"/>
            <a:ext cx="3812146" cy="2434107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dirty="0">
                <a:latin typeface="+mj-lt"/>
              </a:rPr>
              <a:t>Nhóm 4: Nhóm quyền tham gia</a:t>
            </a:r>
            <a:endParaRPr lang="en-US" sz="4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3272147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2"/>
          <p:cNvSpPr txBox="1"/>
          <p:nvPr/>
        </p:nvSpPr>
        <p:spPr>
          <a:xfrm>
            <a:off x="0" y="441113"/>
            <a:ext cx="121920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zh-C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汉仪综艺体简" panose="02010600000101010101" pitchFamily="2" charset="-122"/>
                <a:cs typeface="Times New Roman" pitchFamily="18" charset="0"/>
              </a:rPr>
              <a:t>Bài 1: Hãy tìm những việc làm thực hiện quyền trẻ em và việc làm vi phạm quyền trẻ em.</a:t>
            </a:r>
          </a:p>
          <a:p>
            <a:pPr marL="457200" indent="-457200">
              <a:buFontTx/>
              <a:buChar char="-"/>
            </a:pPr>
            <a:r>
              <a:rPr lang="vi-VN" altLang="zh-C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汉仪综艺体简" panose="02010600000101010101" pitchFamily="2" charset="-122"/>
                <a:cs typeface="Times New Roman" pitchFamily="18" charset="0"/>
              </a:rPr>
              <a:t>Tổ chức việc làm cho trẻ em có khó khăn</a:t>
            </a:r>
          </a:p>
          <a:p>
            <a:pPr marL="457200" indent="-457200">
              <a:buFontTx/>
              <a:buChar char="-"/>
            </a:pPr>
            <a:r>
              <a:rPr lang="vi-VN" altLang="zh-C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汉仪综艺体简" panose="02010600000101010101" pitchFamily="2" charset="-122"/>
                <a:cs typeface="Times New Roman" pitchFamily="18" charset="0"/>
              </a:rPr>
              <a:t>Lợi dụng trẻ em để buôn ma túy</a:t>
            </a:r>
          </a:p>
          <a:p>
            <a:pPr marL="457200" indent="-457200">
              <a:buFontTx/>
              <a:buChar char="-"/>
            </a:pPr>
            <a:r>
              <a:rPr lang="vi-VN" altLang="zh-C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汉仪综艺体简" panose="02010600000101010101" pitchFamily="2" charset="-122"/>
                <a:cs typeface="Times New Roman" pitchFamily="18" charset="0"/>
              </a:rPr>
              <a:t>Cha mẹ ly hôn, không ai chăm sóc con cái</a:t>
            </a:r>
          </a:p>
          <a:p>
            <a:pPr marL="457200" indent="-457200">
              <a:buFontTx/>
              <a:buChar char="-"/>
            </a:pPr>
            <a:r>
              <a:rPr lang="vi-VN" altLang="zh-C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汉仪综艺体简" panose="02010600000101010101" pitchFamily="2" charset="-122"/>
                <a:cs typeface="Times New Roman" pitchFamily="18" charset="0"/>
              </a:rPr>
              <a:t>Dạy học ở lớp học tình thương cho trẻ em</a:t>
            </a:r>
          </a:p>
          <a:p>
            <a:pPr marL="457200" indent="-457200">
              <a:buFontTx/>
              <a:buChar char="-"/>
            </a:pPr>
            <a:r>
              <a:rPr lang="vi-VN" altLang="zh-C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汉仪综艺体简" panose="02010600000101010101" pitchFamily="2" charset="-122"/>
                <a:cs typeface="Times New Roman" pitchFamily="18" charset="0"/>
              </a:rPr>
              <a:t>Dạy nghề miễn phí cho trẻ em có khó khăn</a:t>
            </a:r>
          </a:p>
          <a:p>
            <a:pPr marL="457200" indent="-457200">
              <a:buFontTx/>
              <a:buChar char="-"/>
            </a:pPr>
            <a:r>
              <a:rPr lang="vi-VN" altLang="zh-C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汉仪综艺体简" panose="02010600000101010101" pitchFamily="2" charset="-122"/>
                <a:cs typeface="Times New Roman" pitchFamily="18" charset="0"/>
              </a:rPr>
              <a:t>Bắt trẻ em làm việc quá sức</a:t>
            </a:r>
          </a:p>
          <a:p>
            <a:pPr marL="457200" indent="-457200">
              <a:buFontTx/>
              <a:buChar char="-"/>
            </a:pPr>
            <a:r>
              <a:rPr lang="vi-VN" altLang="zh-C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汉仪综艺体简" panose="02010600000101010101" pitchFamily="2" charset="-122"/>
                <a:cs typeface="Times New Roman" pitchFamily="18" charset="0"/>
              </a:rPr>
              <a:t>Tổ chức tiêm phòng dịch cho trẻ em</a:t>
            </a:r>
          </a:p>
          <a:p>
            <a:pPr marL="457200" indent="-457200">
              <a:buFontTx/>
              <a:buChar char="-"/>
            </a:pPr>
            <a:r>
              <a:rPr lang="vi-VN" altLang="zh-C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汉仪综艺体简" panose="02010600000101010101" pitchFamily="2" charset="-122"/>
                <a:cs typeface="Times New Roman" pitchFamily="18" charset="0"/>
              </a:rPr>
              <a:t>Đánh đập trẻ em</a:t>
            </a:r>
          </a:p>
          <a:p>
            <a:pPr marL="457200" indent="-457200">
              <a:buFontTx/>
              <a:buChar char="-"/>
            </a:pPr>
            <a:r>
              <a:rPr lang="vi-VN" altLang="zh-C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汉仪综艺体简" panose="02010600000101010101" pitchFamily="2" charset="-122"/>
                <a:cs typeface="Times New Roman" pitchFamily="18" charset="0"/>
              </a:rPr>
              <a:t>Tổ chức trại hè cho trẻ em</a:t>
            </a:r>
          </a:p>
          <a:p>
            <a:pPr marL="457200" indent="-457200">
              <a:buFontTx/>
              <a:buChar char="-"/>
            </a:pPr>
            <a:r>
              <a:rPr lang="vi-VN" altLang="zh-C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汉仪综艺体简" panose="02010600000101010101" pitchFamily="2" charset="-122"/>
                <a:cs typeface="Times New Roman" pitchFamily="18" charset="0"/>
              </a:rPr>
              <a:t>Lôi kéo trẻ em vào con đường nghiện hút</a:t>
            </a:r>
            <a:endParaRPr lang="zh-CN" alt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汉仪综艺体简" panose="02010600000101010101" pitchFamily="2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24177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Káº¿t quáº£ hÃ¬nh áº£nh cho ná»n báº£ng xanh"/>
          <p:cNvPicPr>
            <a:picLocks noChangeAspect="1" noChangeArrowheads="1"/>
          </p:cNvPicPr>
          <p:nvPr/>
        </p:nvPicPr>
        <p:blipFill>
          <a:blip r:embed="rId2"/>
          <a:srcRect l="5508" t="7860" r="4367" b="21690"/>
          <a:stretch>
            <a:fillRect/>
          </a:stretch>
        </p:blipFill>
        <p:spPr bwMode="auto">
          <a:xfrm>
            <a:off x="-15766" y="0"/>
            <a:ext cx="12192000" cy="6858000"/>
          </a:xfrm>
          <a:prstGeom prst="rect">
            <a:avLst/>
          </a:prstGeom>
          <a:noFill/>
        </p:spPr>
      </p:pic>
      <p:pic>
        <p:nvPicPr>
          <p:cNvPr id="16" name="图片 4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4193" y="-58771"/>
            <a:ext cx="3057807" cy="102436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64920" y="1287887"/>
            <a:ext cx="11462177" cy="336138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">
              <a:avLst/>
            </a:prstTxWarp>
            <a:spAutoFit/>
          </a:bodyPr>
          <a:lstStyle/>
          <a:p>
            <a:pPr algn="ctr"/>
            <a:r>
              <a:rPr lang="en-US" sz="5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Cảm</a:t>
            </a:r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en-US" sz="5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ơn</a:t>
            </a:r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en-US" sz="5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thầy</a:t>
            </a:r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en-US" sz="5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cô</a:t>
            </a:r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en-US" sz="5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và</a:t>
            </a:r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en-US" sz="5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các</a:t>
            </a:r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en-US" sz="5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em</a:t>
            </a:r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en-US" sz="5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đã</a:t>
            </a:r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en-US" sz="5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lắng</a:t>
            </a:r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en-US" sz="5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nghe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卡通绿色黑板风六年级家长会PPT模板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3169</TotalTime>
  <Words>290</Words>
  <Application>Microsoft Office PowerPoint</Application>
  <PresentationFormat>Widescreen</PresentationFormat>
  <Paragraphs>33</Paragraphs>
  <Slides>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Script MT Bold</vt:lpstr>
      <vt:lpstr>Times New Roman</vt:lpstr>
      <vt:lpstr>汉仪综艺体简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china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卡通绿色黑板风六年级家长会PPT模板</dc:title>
  <dc:creator>千库网</dc:creator>
  <cp:lastModifiedBy>Tuấn Nguyễn Anh</cp:lastModifiedBy>
  <cp:revision>223</cp:revision>
  <dcterms:created xsi:type="dcterms:W3CDTF">2017-11-15T21:38:54Z</dcterms:created>
  <dcterms:modified xsi:type="dcterms:W3CDTF">2021-07-23T01:10:36Z</dcterms:modified>
</cp:coreProperties>
</file>